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8288000" cy="10287000"/>
  <p:notesSz cx="6858000" cy="9144000"/>
  <p:embeddedFontLst>
    <p:embeddedFont>
      <p:font typeface="Avenir LT Std 1" panose="020B0604020202020204" charset="0"/>
      <p:regular r:id="rId18"/>
    </p:embeddedFont>
    <p:embeddedFont>
      <p:font typeface="Avenir LT Std 2" panose="020B0604020202020204" charset="0"/>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8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context:</a:t>
            </a:r>
          </a:p>
          <a:p>
            <a:endParaRPr lang="en-US" dirty="0"/>
          </a:p>
          <a:p>
            <a:r>
              <a:rPr lang="en-US" dirty="0"/>
              <a:t>Lady Haig’s Poppy Factory was opened in Edinburgh in 1926. This is where all the poppies and wreaths in Scotland are made for the poppy appeal which raises money for </a:t>
            </a:r>
            <a:r>
              <a:rPr lang="en-US" dirty="0" err="1"/>
              <a:t>Poppyscotland</a:t>
            </a:r>
            <a:r>
              <a:rPr lang="en-US" dirty="0"/>
              <a:t>.</a:t>
            </a:r>
          </a:p>
          <a:p>
            <a:endParaRPr lang="en-US" dirty="0"/>
          </a:p>
          <a:p>
            <a:r>
              <a:rPr lang="en-US" dirty="0" err="1"/>
              <a:t>Poppyscotland</a:t>
            </a:r>
            <a:r>
              <a:rPr lang="en-US" dirty="0"/>
              <a:t> provide support for current and former members of the Armed Forces as well as their families. </a:t>
            </a:r>
          </a:p>
          <a:p>
            <a:endParaRPr lang="en-US" dirty="0"/>
          </a:p>
          <a:p>
            <a:r>
              <a:rPr lang="en-US" dirty="0"/>
              <a:t>This presentation will provide some images and information on the way the poppy has changed and evolved through the years as well as including some old images from Lady Haig’s Poppy Factory. </a:t>
            </a:r>
          </a:p>
          <a:p>
            <a:endParaRPr lang="en-US" dirty="0"/>
          </a:p>
          <a:p>
            <a:r>
              <a:rPr lang="en-US" dirty="0"/>
              <a:t>To provide a more in-depth background to the history of the poppy as a symbol of remembrance you can use our </a:t>
            </a:r>
            <a:r>
              <a:rPr lang="en-US" dirty="0" err="1"/>
              <a:t>powerpoint</a:t>
            </a:r>
            <a:r>
              <a:rPr lang="en-US" dirty="0"/>
              <a:t> “History of the Poppy” which can be found on the learning section of our website: www.poppyscotland.org.uk/learning or you can watch our paper animation: https://www.youtube.com/watch?v=8xFa2yVQu44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2B1E"/>
        </a:solidFill>
        <a:effectLst/>
      </p:bgPr>
    </p:bg>
    <p:spTree>
      <p:nvGrpSpPr>
        <p:cNvPr id="1" name=""/>
        <p:cNvGrpSpPr/>
        <p:nvPr/>
      </p:nvGrpSpPr>
      <p:grpSpPr>
        <a:xfrm>
          <a:off x="0" y="0"/>
          <a:ext cx="0" cy="0"/>
          <a:chOff x="0" y="0"/>
          <a:chExt cx="0" cy="0"/>
        </a:xfrm>
      </p:grpSpPr>
      <p:sp>
        <p:nvSpPr>
          <p:cNvPr id="2" name="Freeform 2"/>
          <p:cNvSpPr/>
          <p:nvPr/>
        </p:nvSpPr>
        <p:spPr>
          <a:xfrm>
            <a:off x="640605" y="8081342"/>
            <a:ext cx="1456676" cy="1551601"/>
          </a:xfrm>
          <a:custGeom>
            <a:avLst/>
            <a:gdLst/>
            <a:ahLst/>
            <a:cxnLst/>
            <a:rect l="l" t="t" r="r" b="b"/>
            <a:pathLst>
              <a:path w="1456676" h="1551601">
                <a:moveTo>
                  <a:pt x="0" y="0"/>
                </a:moveTo>
                <a:lnTo>
                  <a:pt x="1456675" y="0"/>
                </a:lnTo>
                <a:lnTo>
                  <a:pt x="1456675" y="1551601"/>
                </a:lnTo>
                <a:lnTo>
                  <a:pt x="0" y="1551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686297" y="7910653"/>
            <a:ext cx="2664511" cy="1748888"/>
          </a:xfrm>
          <a:custGeom>
            <a:avLst/>
            <a:gdLst/>
            <a:ahLst/>
            <a:cxnLst/>
            <a:rect l="l" t="t" r="r" b="b"/>
            <a:pathLst>
              <a:path w="2664511" h="1748888">
                <a:moveTo>
                  <a:pt x="0" y="0"/>
                </a:moveTo>
                <a:lnTo>
                  <a:pt x="2664511" y="0"/>
                </a:lnTo>
                <a:lnTo>
                  <a:pt x="2664511" y="1748888"/>
                </a:lnTo>
                <a:lnTo>
                  <a:pt x="0" y="17488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5639810" y="8311894"/>
            <a:ext cx="2009743" cy="946406"/>
          </a:xfrm>
          <a:custGeom>
            <a:avLst/>
            <a:gdLst/>
            <a:ahLst/>
            <a:cxnLst/>
            <a:rect l="l" t="t" r="r" b="b"/>
            <a:pathLst>
              <a:path w="2009743" h="946406">
                <a:moveTo>
                  <a:pt x="0" y="0"/>
                </a:moveTo>
                <a:lnTo>
                  <a:pt x="2009743" y="0"/>
                </a:lnTo>
                <a:lnTo>
                  <a:pt x="2009743" y="946406"/>
                </a:lnTo>
                <a:lnTo>
                  <a:pt x="0" y="946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0403223" y="7994799"/>
            <a:ext cx="2500618" cy="1580595"/>
          </a:xfrm>
          <a:custGeom>
            <a:avLst/>
            <a:gdLst/>
            <a:ahLst/>
            <a:cxnLst/>
            <a:rect l="l" t="t" r="r" b="b"/>
            <a:pathLst>
              <a:path w="2500618" h="1580595">
                <a:moveTo>
                  <a:pt x="0" y="0"/>
                </a:moveTo>
                <a:lnTo>
                  <a:pt x="2500617" y="0"/>
                </a:lnTo>
                <a:lnTo>
                  <a:pt x="2500617" y="1580595"/>
                </a:lnTo>
                <a:lnTo>
                  <a:pt x="0" y="15805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3254350" y="2485684"/>
            <a:ext cx="11779300" cy="3376294"/>
          </a:xfrm>
          <a:prstGeom prst="rect">
            <a:avLst/>
          </a:prstGeom>
        </p:spPr>
        <p:txBody>
          <a:bodyPr lIns="0" tIns="0" rIns="0" bIns="0" rtlCol="0" anchor="t">
            <a:spAutoFit/>
          </a:bodyPr>
          <a:lstStyle/>
          <a:p>
            <a:pPr algn="ctr">
              <a:lnSpc>
                <a:spcPts val="12880"/>
              </a:lnSpc>
            </a:pPr>
            <a:r>
              <a:rPr lang="en-US" sz="9200">
                <a:solidFill>
                  <a:srgbClr val="FFFFFF"/>
                </a:solidFill>
                <a:latin typeface="Avenir LT Std 1"/>
              </a:rPr>
              <a:t>The Path of the Poppy</a:t>
            </a:r>
          </a:p>
          <a:p>
            <a:pPr algn="ctr">
              <a:lnSpc>
                <a:spcPts val="12880"/>
              </a:lnSpc>
            </a:pPr>
            <a:endParaRPr lang="en-US" sz="9200">
              <a:solidFill>
                <a:srgbClr val="FFFFFF"/>
              </a:solidFill>
              <a:latin typeface="Avenir LT Std 1"/>
            </a:endParaRPr>
          </a:p>
        </p:txBody>
      </p:sp>
      <p:sp>
        <p:nvSpPr>
          <p:cNvPr id="7" name="TextBox 7"/>
          <p:cNvSpPr txBox="1"/>
          <p:nvPr/>
        </p:nvSpPr>
        <p:spPr>
          <a:xfrm>
            <a:off x="3178150" y="4547552"/>
            <a:ext cx="11931700" cy="1915795"/>
          </a:xfrm>
          <a:prstGeom prst="rect">
            <a:avLst/>
          </a:prstGeom>
        </p:spPr>
        <p:txBody>
          <a:bodyPr lIns="0" tIns="0" rIns="0" bIns="0" rtlCol="0" anchor="t">
            <a:spAutoFit/>
          </a:bodyPr>
          <a:lstStyle/>
          <a:p>
            <a:pPr algn="ctr">
              <a:lnSpc>
                <a:spcPts val="7279"/>
              </a:lnSpc>
            </a:pPr>
            <a:r>
              <a:rPr lang="en-US" sz="5199">
                <a:solidFill>
                  <a:srgbClr val="FFFFFF"/>
                </a:solidFill>
                <a:latin typeface="Avenir LT Std 1"/>
              </a:rPr>
              <a:t>The evolution of the poppy in Scotland. </a:t>
            </a:r>
          </a:p>
          <a:p>
            <a:pPr algn="ctr">
              <a:lnSpc>
                <a:spcPts val="7279"/>
              </a:lnSpc>
            </a:pPr>
            <a:endParaRPr lang="en-US" sz="5199">
              <a:solidFill>
                <a:srgbClr val="FFFFFF"/>
              </a:solidFill>
              <a:latin typeface="Avenir LT Std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0"/>
            <a:ext cx="6993077" cy="10287000"/>
            <a:chOff x="0" y="0"/>
            <a:chExt cx="1841798" cy="2709333"/>
          </a:xfrm>
        </p:grpSpPr>
        <p:sp>
          <p:nvSpPr>
            <p:cNvPr id="3" name="Freeform 3"/>
            <p:cNvSpPr/>
            <p:nvPr/>
          </p:nvSpPr>
          <p:spPr>
            <a:xfrm>
              <a:off x="0" y="0"/>
              <a:ext cx="1841798" cy="2709333"/>
            </a:xfrm>
            <a:custGeom>
              <a:avLst/>
              <a:gdLst/>
              <a:ahLst/>
              <a:cxnLst/>
              <a:rect l="l" t="t" r="r" b="b"/>
              <a:pathLst>
                <a:path w="1841798" h="2709333">
                  <a:moveTo>
                    <a:pt x="0" y="0"/>
                  </a:moveTo>
                  <a:lnTo>
                    <a:pt x="1841798" y="0"/>
                  </a:lnTo>
                  <a:lnTo>
                    <a:pt x="1841798" y="2709333"/>
                  </a:lnTo>
                  <a:lnTo>
                    <a:pt x="0" y="2709333"/>
                  </a:lnTo>
                  <a:close/>
                </a:path>
              </a:pathLst>
            </a:custGeom>
            <a:solidFill>
              <a:srgbClr val="D52B1E"/>
            </a:solidFill>
          </p:spPr>
        </p:sp>
        <p:sp>
          <p:nvSpPr>
            <p:cNvPr id="4" name="TextBox 4"/>
            <p:cNvSpPr txBox="1"/>
            <p:nvPr/>
          </p:nvSpPr>
          <p:spPr>
            <a:xfrm>
              <a:off x="0" y="-95250"/>
              <a:ext cx="1841798" cy="2804583"/>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8040448" y="0"/>
            <a:ext cx="9467909" cy="5143500"/>
          </a:xfrm>
          <a:custGeom>
            <a:avLst/>
            <a:gdLst/>
            <a:ahLst/>
            <a:cxnLst/>
            <a:rect l="l" t="t" r="r" b="b"/>
            <a:pathLst>
              <a:path w="9467909" h="5407039">
                <a:moveTo>
                  <a:pt x="0" y="0"/>
                </a:moveTo>
                <a:lnTo>
                  <a:pt x="9467910" y="0"/>
                </a:lnTo>
                <a:lnTo>
                  <a:pt x="9467910" y="5407039"/>
                </a:lnTo>
                <a:lnTo>
                  <a:pt x="0" y="5407039"/>
                </a:lnTo>
                <a:lnTo>
                  <a:pt x="0" y="0"/>
                </a:lnTo>
                <a:close/>
              </a:path>
            </a:pathLst>
          </a:custGeom>
          <a:blipFill>
            <a:blip r:embed="rId2"/>
            <a:stretch>
              <a:fillRect r="-734"/>
            </a:stretch>
          </a:blipFill>
        </p:spPr>
      </p:sp>
      <p:sp>
        <p:nvSpPr>
          <p:cNvPr id="6" name="Freeform 6"/>
          <p:cNvSpPr/>
          <p:nvPr/>
        </p:nvSpPr>
        <p:spPr>
          <a:xfrm>
            <a:off x="6997840" y="5143500"/>
            <a:ext cx="6179222" cy="5143500"/>
          </a:xfrm>
          <a:custGeom>
            <a:avLst/>
            <a:gdLst/>
            <a:ahLst/>
            <a:cxnLst/>
            <a:rect l="l" t="t" r="r" b="b"/>
            <a:pathLst>
              <a:path w="6179222" h="5143500">
                <a:moveTo>
                  <a:pt x="0" y="0"/>
                </a:moveTo>
                <a:lnTo>
                  <a:pt x="6179222" y="0"/>
                </a:lnTo>
                <a:lnTo>
                  <a:pt x="6179222" y="5143500"/>
                </a:lnTo>
                <a:lnTo>
                  <a:pt x="0" y="5143500"/>
                </a:lnTo>
                <a:lnTo>
                  <a:pt x="0" y="0"/>
                </a:lnTo>
                <a:close/>
              </a:path>
            </a:pathLst>
          </a:custGeom>
          <a:blipFill>
            <a:blip r:embed="rId3"/>
            <a:stretch>
              <a:fillRect l="-12500" r="-12499"/>
            </a:stretch>
          </a:blipFill>
        </p:spPr>
      </p:sp>
      <p:sp>
        <p:nvSpPr>
          <p:cNvPr id="7" name="Freeform 7"/>
          <p:cNvSpPr/>
          <p:nvPr/>
        </p:nvSpPr>
        <p:spPr>
          <a:xfrm>
            <a:off x="13177062" y="5143500"/>
            <a:ext cx="5110938" cy="5143500"/>
          </a:xfrm>
          <a:custGeom>
            <a:avLst/>
            <a:gdLst/>
            <a:ahLst/>
            <a:cxnLst/>
            <a:rect l="l" t="t" r="r" b="b"/>
            <a:pathLst>
              <a:path w="5110938" h="5143500">
                <a:moveTo>
                  <a:pt x="0" y="0"/>
                </a:moveTo>
                <a:lnTo>
                  <a:pt x="5110938" y="0"/>
                </a:lnTo>
                <a:lnTo>
                  <a:pt x="5110938" y="5143500"/>
                </a:lnTo>
                <a:lnTo>
                  <a:pt x="0" y="5143500"/>
                </a:lnTo>
                <a:lnTo>
                  <a:pt x="0" y="0"/>
                </a:lnTo>
                <a:close/>
              </a:path>
            </a:pathLst>
          </a:custGeom>
          <a:blipFill>
            <a:blip r:embed="rId4"/>
            <a:stretch>
              <a:fillRect l="-16319" r="-35325"/>
            </a:stretch>
          </a:blipFill>
        </p:spPr>
      </p:sp>
      <p:sp>
        <p:nvSpPr>
          <p:cNvPr id="8" name="TextBox 8"/>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9" name="TextBox 9"/>
          <p:cNvSpPr txBox="1"/>
          <p:nvPr/>
        </p:nvSpPr>
        <p:spPr>
          <a:xfrm>
            <a:off x="449605" y="2137823"/>
            <a:ext cx="5512581" cy="3103652"/>
          </a:xfrm>
          <a:prstGeom prst="rect">
            <a:avLst/>
          </a:prstGeom>
        </p:spPr>
        <p:txBody>
          <a:bodyPr lIns="0" tIns="0" rIns="0" bIns="0" rtlCol="0" anchor="t">
            <a:spAutoFit/>
          </a:bodyPr>
          <a:lstStyle/>
          <a:p>
            <a:pPr marL="741391" lvl="1" indent="-370696">
              <a:lnSpc>
                <a:spcPts val="4807"/>
              </a:lnSpc>
              <a:buFont typeface="Arial"/>
              <a:buChar char="•"/>
            </a:pPr>
            <a:r>
              <a:rPr lang="en-US" sz="3433">
                <a:solidFill>
                  <a:srgbClr val="FFFFFF"/>
                </a:solidFill>
                <a:latin typeface="Avenir LT Std 1"/>
              </a:rPr>
              <a:t>The new design for the lapel poppy included a green plastic stem and the words Poppy Appeal on the button.</a:t>
            </a:r>
          </a:p>
        </p:txBody>
      </p:sp>
      <p:sp>
        <p:nvSpPr>
          <p:cNvPr id="10" name="TextBox 10"/>
          <p:cNvSpPr txBox="1"/>
          <p:nvPr/>
        </p:nvSpPr>
        <p:spPr>
          <a:xfrm>
            <a:off x="1849719" y="493078"/>
            <a:ext cx="3337917"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Green Stem</a:t>
            </a:r>
          </a:p>
        </p:txBody>
      </p:sp>
      <p:sp>
        <p:nvSpPr>
          <p:cNvPr id="11" name="TextBox 11"/>
          <p:cNvSpPr txBox="1"/>
          <p:nvPr/>
        </p:nvSpPr>
        <p:spPr>
          <a:xfrm>
            <a:off x="449605" y="6273544"/>
            <a:ext cx="5512581" cy="1884452"/>
          </a:xfrm>
          <a:prstGeom prst="rect">
            <a:avLst/>
          </a:prstGeom>
        </p:spPr>
        <p:txBody>
          <a:bodyPr lIns="0" tIns="0" rIns="0" bIns="0" rtlCol="0" anchor="t">
            <a:spAutoFit/>
          </a:bodyPr>
          <a:lstStyle/>
          <a:p>
            <a:pPr marL="741391" lvl="1" indent="-370696">
              <a:lnSpc>
                <a:spcPts val="4807"/>
              </a:lnSpc>
              <a:buFont typeface="Arial"/>
              <a:buChar char="•"/>
            </a:pPr>
            <a:r>
              <a:rPr lang="en-US" sz="3433">
                <a:solidFill>
                  <a:srgbClr val="FFFFFF"/>
                </a:solidFill>
                <a:latin typeface="Avenir LT Std 1"/>
              </a:rPr>
              <a:t>An adhesive stick-on version of this was also made.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81" y="0"/>
            <a:ext cx="6051707" cy="10392899"/>
            <a:chOff x="0" y="0"/>
            <a:chExt cx="1593865" cy="2737224"/>
          </a:xfrm>
        </p:grpSpPr>
        <p:sp>
          <p:nvSpPr>
            <p:cNvPr id="3" name="Freeform 3"/>
            <p:cNvSpPr/>
            <p:nvPr/>
          </p:nvSpPr>
          <p:spPr>
            <a:xfrm>
              <a:off x="0" y="0"/>
              <a:ext cx="1593865" cy="2737224"/>
            </a:xfrm>
            <a:custGeom>
              <a:avLst/>
              <a:gdLst/>
              <a:ahLst/>
              <a:cxnLst/>
              <a:rect l="l" t="t" r="r" b="b"/>
              <a:pathLst>
                <a:path w="1593865" h="2737224">
                  <a:moveTo>
                    <a:pt x="0" y="0"/>
                  </a:moveTo>
                  <a:lnTo>
                    <a:pt x="1593865" y="0"/>
                  </a:lnTo>
                  <a:lnTo>
                    <a:pt x="1593865" y="2737224"/>
                  </a:lnTo>
                  <a:lnTo>
                    <a:pt x="0" y="2737224"/>
                  </a:lnTo>
                  <a:close/>
                </a:path>
              </a:pathLst>
            </a:custGeom>
            <a:solidFill>
              <a:srgbClr val="D52B1E"/>
            </a:solidFill>
          </p:spPr>
        </p:sp>
        <p:sp>
          <p:nvSpPr>
            <p:cNvPr id="4" name="TextBox 4"/>
            <p:cNvSpPr txBox="1"/>
            <p:nvPr/>
          </p:nvSpPr>
          <p:spPr>
            <a:xfrm>
              <a:off x="0" y="-95250"/>
              <a:ext cx="1593865" cy="2832474"/>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rot="-577319">
            <a:off x="10639988" y="8406"/>
            <a:ext cx="5774357" cy="5913842"/>
          </a:xfrm>
          <a:custGeom>
            <a:avLst/>
            <a:gdLst/>
            <a:ahLst/>
            <a:cxnLst/>
            <a:rect l="l" t="t" r="r" b="b"/>
            <a:pathLst>
              <a:path w="5774357" h="5913842">
                <a:moveTo>
                  <a:pt x="0" y="0"/>
                </a:moveTo>
                <a:lnTo>
                  <a:pt x="5774358" y="0"/>
                </a:lnTo>
                <a:lnTo>
                  <a:pt x="5774358" y="5913842"/>
                </a:lnTo>
                <a:lnTo>
                  <a:pt x="0" y="5913842"/>
                </a:lnTo>
                <a:lnTo>
                  <a:pt x="0" y="0"/>
                </a:lnTo>
                <a:close/>
              </a:path>
            </a:pathLst>
          </a:custGeom>
          <a:blipFill>
            <a:blip r:embed="rId2"/>
            <a:stretch>
              <a:fillRect l="-6086" t="-1792" b="-1792"/>
            </a:stretch>
          </a:blipFill>
        </p:spPr>
      </p:sp>
      <p:sp>
        <p:nvSpPr>
          <p:cNvPr id="6" name="Freeform 6"/>
          <p:cNvSpPr/>
          <p:nvPr/>
        </p:nvSpPr>
        <p:spPr>
          <a:xfrm>
            <a:off x="6817717" y="5023954"/>
            <a:ext cx="8962300" cy="6356524"/>
          </a:xfrm>
          <a:custGeom>
            <a:avLst/>
            <a:gdLst/>
            <a:ahLst/>
            <a:cxnLst/>
            <a:rect l="l" t="t" r="r" b="b"/>
            <a:pathLst>
              <a:path w="8962300" h="6356524">
                <a:moveTo>
                  <a:pt x="0" y="0"/>
                </a:moveTo>
                <a:lnTo>
                  <a:pt x="8962300" y="0"/>
                </a:lnTo>
                <a:lnTo>
                  <a:pt x="8962300" y="6356524"/>
                </a:lnTo>
                <a:lnTo>
                  <a:pt x="0" y="6356524"/>
                </a:lnTo>
                <a:lnTo>
                  <a:pt x="0" y="0"/>
                </a:lnTo>
                <a:close/>
              </a:path>
            </a:pathLst>
          </a:custGeom>
          <a:blipFill>
            <a:blip r:embed="rId3"/>
            <a:stretch>
              <a:fillRect t="-2872" b="-2872"/>
            </a:stretch>
          </a:blipFill>
        </p:spPr>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104980" y="2461779"/>
            <a:ext cx="5590988" cy="7370852"/>
          </a:xfrm>
          <a:prstGeom prst="rect">
            <a:avLst/>
          </a:prstGeom>
        </p:spPr>
        <p:txBody>
          <a:bodyPr lIns="0" tIns="0" rIns="0" bIns="0" rtlCol="0" anchor="t">
            <a:spAutoFit/>
          </a:bodyPr>
          <a:lstStyle/>
          <a:p>
            <a:pPr marL="741391" lvl="1" indent="-370696">
              <a:lnSpc>
                <a:spcPts val="4807"/>
              </a:lnSpc>
              <a:buFont typeface="Arial"/>
              <a:buChar char="•"/>
            </a:pPr>
            <a:r>
              <a:rPr lang="en-US" sz="3433">
                <a:solidFill>
                  <a:srgbClr val="FFFFFF"/>
                </a:solidFill>
                <a:latin typeface="Avenir LT Std 1"/>
              </a:rPr>
              <a:t>Two special editions of this lapel poppy were released which featured gold numbers.</a:t>
            </a:r>
          </a:p>
          <a:p>
            <a:pPr>
              <a:lnSpc>
                <a:spcPts val="4807"/>
              </a:lnSpc>
            </a:pPr>
            <a:endParaRPr lang="en-US" sz="3433">
              <a:solidFill>
                <a:srgbClr val="FFFFFF"/>
              </a:solidFill>
              <a:latin typeface="Avenir LT Std 1"/>
            </a:endParaRPr>
          </a:p>
          <a:p>
            <a:pPr marL="741391" lvl="1" indent="-370696">
              <a:lnSpc>
                <a:spcPts val="4807"/>
              </a:lnSpc>
              <a:buFont typeface="Arial"/>
              <a:buChar char="•"/>
            </a:pPr>
            <a:r>
              <a:rPr lang="en-US" sz="3433">
                <a:solidFill>
                  <a:srgbClr val="FFFFFF"/>
                </a:solidFill>
                <a:latin typeface="Avenir LT Std 1"/>
              </a:rPr>
              <a:t>One in 2018 to mark the centenary of end of the First World War.</a:t>
            </a:r>
          </a:p>
          <a:p>
            <a:pPr>
              <a:lnSpc>
                <a:spcPts val="4807"/>
              </a:lnSpc>
            </a:pPr>
            <a:endParaRPr lang="en-US" sz="3433">
              <a:solidFill>
                <a:srgbClr val="FFFFFF"/>
              </a:solidFill>
              <a:latin typeface="Avenir LT Std 1"/>
            </a:endParaRPr>
          </a:p>
          <a:p>
            <a:pPr marL="741391" lvl="1" indent="-370696">
              <a:lnSpc>
                <a:spcPts val="4807"/>
              </a:lnSpc>
              <a:buFont typeface="Arial"/>
              <a:buChar char="•"/>
            </a:pPr>
            <a:r>
              <a:rPr lang="en-US" sz="3433">
                <a:solidFill>
                  <a:srgbClr val="FFFFFF"/>
                </a:solidFill>
                <a:latin typeface="Avenir LT Std 1"/>
              </a:rPr>
              <a:t>Another in 2021, to mark 100 years of the Poppy Appeal.</a:t>
            </a:r>
          </a:p>
        </p:txBody>
      </p:sp>
      <p:sp>
        <p:nvSpPr>
          <p:cNvPr id="9" name="TextBox 9"/>
          <p:cNvSpPr txBox="1"/>
          <p:nvPr/>
        </p:nvSpPr>
        <p:spPr>
          <a:xfrm>
            <a:off x="817840" y="671600"/>
            <a:ext cx="4411266"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Special Editions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0"/>
            <a:ext cx="6993077" cy="10287000"/>
            <a:chOff x="0" y="0"/>
            <a:chExt cx="1841798" cy="2709333"/>
          </a:xfrm>
        </p:grpSpPr>
        <p:sp>
          <p:nvSpPr>
            <p:cNvPr id="3" name="Freeform 3"/>
            <p:cNvSpPr/>
            <p:nvPr/>
          </p:nvSpPr>
          <p:spPr>
            <a:xfrm>
              <a:off x="0" y="0"/>
              <a:ext cx="1841798" cy="2709333"/>
            </a:xfrm>
            <a:custGeom>
              <a:avLst/>
              <a:gdLst/>
              <a:ahLst/>
              <a:cxnLst/>
              <a:rect l="l" t="t" r="r" b="b"/>
              <a:pathLst>
                <a:path w="1841798" h="2709333">
                  <a:moveTo>
                    <a:pt x="0" y="0"/>
                  </a:moveTo>
                  <a:lnTo>
                    <a:pt x="1841798" y="0"/>
                  </a:lnTo>
                  <a:lnTo>
                    <a:pt x="1841798" y="2709333"/>
                  </a:lnTo>
                  <a:lnTo>
                    <a:pt x="0" y="2709333"/>
                  </a:lnTo>
                  <a:close/>
                </a:path>
              </a:pathLst>
            </a:custGeom>
            <a:solidFill>
              <a:srgbClr val="D52B1E"/>
            </a:solidFill>
          </p:spPr>
        </p:sp>
        <p:sp>
          <p:nvSpPr>
            <p:cNvPr id="4" name="TextBox 4"/>
            <p:cNvSpPr txBox="1"/>
            <p:nvPr/>
          </p:nvSpPr>
          <p:spPr>
            <a:xfrm>
              <a:off x="0" y="-95250"/>
              <a:ext cx="1841798" cy="2804583"/>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6997840" y="0"/>
            <a:ext cx="5549316" cy="5143500"/>
          </a:xfrm>
          <a:custGeom>
            <a:avLst/>
            <a:gdLst/>
            <a:ahLst/>
            <a:cxnLst/>
            <a:rect l="l" t="t" r="r" b="b"/>
            <a:pathLst>
              <a:path w="5549316" h="5143500">
                <a:moveTo>
                  <a:pt x="0" y="0"/>
                </a:moveTo>
                <a:lnTo>
                  <a:pt x="5549316" y="0"/>
                </a:lnTo>
                <a:lnTo>
                  <a:pt x="5549316" y="5143500"/>
                </a:lnTo>
                <a:lnTo>
                  <a:pt x="0" y="5143500"/>
                </a:lnTo>
                <a:lnTo>
                  <a:pt x="0" y="0"/>
                </a:lnTo>
                <a:close/>
              </a:path>
            </a:pathLst>
          </a:custGeom>
          <a:blipFill>
            <a:blip r:embed="rId2"/>
            <a:stretch>
              <a:fillRect t="-862" b="-862"/>
            </a:stretch>
          </a:blipFill>
        </p:spPr>
      </p:sp>
      <p:sp>
        <p:nvSpPr>
          <p:cNvPr id="6" name="Freeform 6"/>
          <p:cNvSpPr/>
          <p:nvPr/>
        </p:nvSpPr>
        <p:spPr>
          <a:xfrm>
            <a:off x="12547156" y="5143500"/>
            <a:ext cx="5740844" cy="5136460"/>
          </a:xfrm>
          <a:custGeom>
            <a:avLst/>
            <a:gdLst/>
            <a:ahLst/>
            <a:cxnLst/>
            <a:rect l="l" t="t" r="r" b="b"/>
            <a:pathLst>
              <a:path w="5740844" h="5136460">
                <a:moveTo>
                  <a:pt x="0" y="0"/>
                </a:moveTo>
                <a:lnTo>
                  <a:pt x="5740844" y="0"/>
                </a:lnTo>
                <a:lnTo>
                  <a:pt x="5740844" y="5136460"/>
                </a:lnTo>
                <a:lnTo>
                  <a:pt x="0" y="5136460"/>
                </a:lnTo>
                <a:lnTo>
                  <a:pt x="0" y="0"/>
                </a:lnTo>
                <a:close/>
              </a:path>
            </a:pathLst>
          </a:custGeom>
          <a:blipFill>
            <a:blip r:embed="rId3"/>
            <a:stretch>
              <a:fillRect l="-1638" t="-1854" b="-1854"/>
            </a:stretch>
          </a:blipFill>
        </p:spPr>
      </p:sp>
      <p:sp>
        <p:nvSpPr>
          <p:cNvPr id="7" name="Freeform 7"/>
          <p:cNvSpPr/>
          <p:nvPr/>
        </p:nvSpPr>
        <p:spPr>
          <a:xfrm>
            <a:off x="12547156" y="24876"/>
            <a:ext cx="5740844" cy="5118624"/>
          </a:xfrm>
          <a:custGeom>
            <a:avLst/>
            <a:gdLst/>
            <a:ahLst/>
            <a:cxnLst/>
            <a:rect l="l" t="t" r="r" b="b"/>
            <a:pathLst>
              <a:path w="5740844" h="5118624">
                <a:moveTo>
                  <a:pt x="0" y="0"/>
                </a:moveTo>
                <a:lnTo>
                  <a:pt x="5740844" y="0"/>
                </a:lnTo>
                <a:lnTo>
                  <a:pt x="5740844" y="5118624"/>
                </a:lnTo>
                <a:lnTo>
                  <a:pt x="0" y="5118624"/>
                </a:lnTo>
                <a:lnTo>
                  <a:pt x="0" y="0"/>
                </a:lnTo>
                <a:close/>
              </a:path>
            </a:pathLst>
          </a:custGeom>
          <a:blipFill>
            <a:blip r:embed="rId4"/>
            <a:stretch>
              <a:fillRect t="-3407" b="-3407"/>
            </a:stretch>
          </a:blipFill>
        </p:spPr>
      </p:sp>
      <p:sp>
        <p:nvSpPr>
          <p:cNvPr id="8" name="Freeform 8"/>
          <p:cNvSpPr/>
          <p:nvPr/>
        </p:nvSpPr>
        <p:spPr>
          <a:xfrm>
            <a:off x="6997840" y="5143500"/>
            <a:ext cx="5549316" cy="5136460"/>
          </a:xfrm>
          <a:custGeom>
            <a:avLst/>
            <a:gdLst/>
            <a:ahLst/>
            <a:cxnLst/>
            <a:rect l="l" t="t" r="r" b="b"/>
            <a:pathLst>
              <a:path w="5549316" h="5136460">
                <a:moveTo>
                  <a:pt x="0" y="0"/>
                </a:moveTo>
                <a:lnTo>
                  <a:pt x="5549316" y="0"/>
                </a:lnTo>
                <a:lnTo>
                  <a:pt x="5549316" y="5136460"/>
                </a:lnTo>
                <a:lnTo>
                  <a:pt x="0" y="5136460"/>
                </a:lnTo>
                <a:lnTo>
                  <a:pt x="0" y="0"/>
                </a:lnTo>
                <a:close/>
              </a:path>
            </a:pathLst>
          </a:custGeom>
          <a:blipFill>
            <a:blip r:embed="rId5"/>
            <a:stretch>
              <a:fillRect t="-1446" b="-1446"/>
            </a:stretch>
          </a:blipFill>
        </p:spPr>
      </p:sp>
      <p:sp>
        <p:nvSpPr>
          <p:cNvPr id="9" name="TextBox 9"/>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10" name="TextBox 10"/>
          <p:cNvSpPr txBox="1"/>
          <p:nvPr/>
        </p:nvSpPr>
        <p:spPr>
          <a:xfrm>
            <a:off x="537589" y="1916023"/>
            <a:ext cx="6030068" cy="6977380"/>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FFFFFF"/>
                </a:solidFill>
                <a:latin typeface="Avenir LT Std 1"/>
              </a:rPr>
              <a:t>In 2023 the plastic-free poppy was introduced in a move to be more sustainable.</a:t>
            </a:r>
          </a:p>
          <a:p>
            <a:pPr>
              <a:lnSpc>
                <a:spcPts val="3919"/>
              </a:lnSpc>
            </a:pPr>
            <a:endParaRPr lang="en-US" sz="2799">
              <a:solidFill>
                <a:srgbClr val="FFFFFF"/>
              </a:solidFill>
              <a:latin typeface="Avenir LT Std 1"/>
            </a:endParaRPr>
          </a:p>
          <a:p>
            <a:pPr marL="604519" lvl="1" indent="-302260">
              <a:lnSpc>
                <a:spcPts val="3919"/>
              </a:lnSpc>
              <a:buFont typeface="Arial"/>
              <a:buChar char="•"/>
            </a:pPr>
            <a:r>
              <a:rPr lang="en-US" sz="2799">
                <a:solidFill>
                  <a:srgbClr val="FFFFFF"/>
                </a:solidFill>
                <a:latin typeface="Avenir LT Std 1"/>
              </a:rPr>
              <a:t>The paper used in this poppy is a bespoke blend. 50% of the fibres used in this paper are made from the waste production of coffee cups. </a:t>
            </a:r>
          </a:p>
          <a:p>
            <a:pPr>
              <a:lnSpc>
                <a:spcPts val="3919"/>
              </a:lnSpc>
            </a:pPr>
            <a:endParaRPr lang="en-US" sz="2799">
              <a:solidFill>
                <a:srgbClr val="FFFFFF"/>
              </a:solidFill>
              <a:latin typeface="Avenir LT Std 1"/>
            </a:endParaRPr>
          </a:p>
          <a:p>
            <a:pPr marL="604519" lvl="1" indent="-302260">
              <a:lnSpc>
                <a:spcPts val="3919"/>
              </a:lnSpc>
              <a:buFont typeface="Arial"/>
              <a:buChar char="•"/>
            </a:pPr>
            <a:r>
              <a:rPr lang="en-US" sz="2799">
                <a:solidFill>
                  <a:srgbClr val="FFFFFF"/>
                </a:solidFill>
                <a:latin typeface="Avenir LT Std 1"/>
              </a:rPr>
              <a:t>The plastic-free poppy keeps the iconic four petal design whilst reducing  Poppyscotland’s impact on the environment.</a:t>
            </a:r>
          </a:p>
        </p:txBody>
      </p:sp>
      <p:sp>
        <p:nvSpPr>
          <p:cNvPr id="11" name="TextBox 11"/>
          <p:cNvSpPr txBox="1"/>
          <p:nvPr/>
        </p:nvSpPr>
        <p:spPr>
          <a:xfrm>
            <a:off x="987186" y="493078"/>
            <a:ext cx="5062984"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Plastic-free Poppy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7502" y="5449149"/>
            <a:ext cx="5980498" cy="4837851"/>
          </a:xfrm>
          <a:custGeom>
            <a:avLst/>
            <a:gdLst/>
            <a:ahLst/>
            <a:cxnLst/>
            <a:rect l="l" t="t" r="r" b="b"/>
            <a:pathLst>
              <a:path w="5980498" h="4837851">
                <a:moveTo>
                  <a:pt x="0" y="0"/>
                </a:moveTo>
                <a:lnTo>
                  <a:pt x="5980498" y="0"/>
                </a:lnTo>
                <a:lnTo>
                  <a:pt x="5980498" y="4837851"/>
                </a:lnTo>
                <a:lnTo>
                  <a:pt x="0" y="4837851"/>
                </a:lnTo>
                <a:lnTo>
                  <a:pt x="0" y="0"/>
                </a:lnTo>
                <a:close/>
              </a:path>
            </a:pathLst>
          </a:custGeom>
          <a:blipFill>
            <a:blip r:embed="rId2"/>
            <a:stretch>
              <a:fillRect r="-7500"/>
            </a:stretch>
          </a:blipFill>
        </p:spPr>
      </p:sp>
      <p:sp>
        <p:nvSpPr>
          <p:cNvPr id="3" name="Freeform 3"/>
          <p:cNvSpPr/>
          <p:nvPr/>
        </p:nvSpPr>
        <p:spPr>
          <a:xfrm>
            <a:off x="6084508" y="0"/>
            <a:ext cx="5232082" cy="5561285"/>
          </a:xfrm>
          <a:custGeom>
            <a:avLst/>
            <a:gdLst/>
            <a:ahLst/>
            <a:cxnLst/>
            <a:rect l="l" t="t" r="r" b="b"/>
            <a:pathLst>
              <a:path w="5232082" h="5561285">
                <a:moveTo>
                  <a:pt x="0" y="0"/>
                </a:moveTo>
                <a:lnTo>
                  <a:pt x="5232082" y="0"/>
                </a:lnTo>
                <a:lnTo>
                  <a:pt x="5232082" y="5561285"/>
                </a:lnTo>
                <a:lnTo>
                  <a:pt x="0" y="5561285"/>
                </a:lnTo>
                <a:lnTo>
                  <a:pt x="0" y="0"/>
                </a:lnTo>
                <a:close/>
              </a:path>
            </a:pathLst>
          </a:custGeom>
          <a:blipFill>
            <a:blip r:embed="rId3"/>
            <a:stretch>
              <a:fillRect l="-34347" r="-53139"/>
            </a:stretch>
          </a:blipFill>
        </p:spPr>
      </p:sp>
      <p:sp>
        <p:nvSpPr>
          <p:cNvPr id="4" name="Freeform 4"/>
          <p:cNvSpPr/>
          <p:nvPr/>
        </p:nvSpPr>
        <p:spPr>
          <a:xfrm>
            <a:off x="6084508" y="5561285"/>
            <a:ext cx="6222994" cy="4725715"/>
          </a:xfrm>
          <a:custGeom>
            <a:avLst/>
            <a:gdLst/>
            <a:ahLst/>
            <a:cxnLst/>
            <a:rect l="l" t="t" r="r" b="b"/>
            <a:pathLst>
              <a:path w="6222994" h="4725715">
                <a:moveTo>
                  <a:pt x="0" y="0"/>
                </a:moveTo>
                <a:lnTo>
                  <a:pt x="6222994" y="0"/>
                </a:lnTo>
                <a:lnTo>
                  <a:pt x="6222994" y="4725715"/>
                </a:lnTo>
                <a:lnTo>
                  <a:pt x="0" y="4725715"/>
                </a:lnTo>
                <a:lnTo>
                  <a:pt x="0" y="0"/>
                </a:lnTo>
                <a:close/>
              </a:path>
            </a:pathLst>
          </a:custGeom>
          <a:blipFill>
            <a:blip r:embed="rId4"/>
            <a:stretch>
              <a:fillRect l="-14123"/>
            </a:stretch>
          </a:blipFill>
        </p:spPr>
      </p:sp>
      <p:sp>
        <p:nvSpPr>
          <p:cNvPr id="5" name="Freeform 5"/>
          <p:cNvSpPr/>
          <p:nvPr/>
        </p:nvSpPr>
        <p:spPr>
          <a:xfrm>
            <a:off x="-171711" y="-140032"/>
            <a:ext cx="6256219" cy="10427032"/>
          </a:xfrm>
          <a:custGeom>
            <a:avLst/>
            <a:gdLst/>
            <a:ahLst/>
            <a:cxnLst/>
            <a:rect l="l" t="t" r="r" b="b"/>
            <a:pathLst>
              <a:path w="6256219" h="10427032">
                <a:moveTo>
                  <a:pt x="0" y="0"/>
                </a:moveTo>
                <a:lnTo>
                  <a:pt x="6256219" y="0"/>
                </a:lnTo>
                <a:lnTo>
                  <a:pt x="6256219" y="10427032"/>
                </a:lnTo>
                <a:lnTo>
                  <a:pt x="0" y="104270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1316590" y="0"/>
            <a:ext cx="6971410" cy="5561285"/>
          </a:xfrm>
          <a:custGeom>
            <a:avLst/>
            <a:gdLst/>
            <a:ahLst/>
            <a:cxnLst/>
            <a:rect l="l" t="t" r="r" b="b"/>
            <a:pathLst>
              <a:path w="6971410" h="5561285">
                <a:moveTo>
                  <a:pt x="0" y="0"/>
                </a:moveTo>
                <a:lnTo>
                  <a:pt x="6971410" y="0"/>
                </a:lnTo>
                <a:lnTo>
                  <a:pt x="6971410" y="5561285"/>
                </a:lnTo>
                <a:lnTo>
                  <a:pt x="0" y="5561285"/>
                </a:lnTo>
                <a:lnTo>
                  <a:pt x="0" y="0"/>
                </a:lnTo>
                <a:close/>
              </a:path>
            </a:pathLst>
          </a:custGeom>
          <a:blipFill>
            <a:blip r:embed="rId7"/>
            <a:stretch>
              <a:fillRect r="-1567"/>
            </a:stretch>
          </a:blipFill>
        </p:spPr>
      </p:sp>
      <p:sp>
        <p:nvSpPr>
          <p:cNvPr id="7" name="TextBox 7"/>
          <p:cNvSpPr txBox="1"/>
          <p:nvPr/>
        </p:nvSpPr>
        <p:spPr>
          <a:xfrm>
            <a:off x="541700" y="456280"/>
            <a:ext cx="5172819"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The Poppy Appeal</a:t>
            </a:r>
          </a:p>
        </p:txBody>
      </p:sp>
      <p:sp>
        <p:nvSpPr>
          <p:cNvPr id="8" name="TextBox 8"/>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9" name="TextBox 9"/>
          <p:cNvSpPr txBox="1"/>
          <p:nvPr/>
        </p:nvSpPr>
        <p:spPr>
          <a:xfrm>
            <a:off x="300113" y="1963794"/>
            <a:ext cx="5312571" cy="7472680"/>
          </a:xfrm>
          <a:prstGeom prst="rect">
            <a:avLst/>
          </a:prstGeom>
        </p:spPr>
        <p:txBody>
          <a:bodyPr lIns="0" tIns="0" rIns="0" bIns="0" rtlCol="0" anchor="t">
            <a:spAutoFit/>
          </a:bodyPr>
          <a:lstStyle/>
          <a:p>
            <a:pPr marL="604523" lvl="1" indent="-302261">
              <a:lnSpc>
                <a:spcPts val="3920"/>
              </a:lnSpc>
              <a:buFont typeface="Arial"/>
              <a:buChar char="•"/>
            </a:pPr>
            <a:r>
              <a:rPr lang="en-US" sz="2800">
                <a:solidFill>
                  <a:srgbClr val="FFFFFF"/>
                </a:solidFill>
                <a:latin typeface="Avenir LT Std 1"/>
              </a:rPr>
              <a:t>The first poppies made of cloth were sold in Britain on 11th November 1921, raising £106,000 for war veterans. </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This was the first Poppy Appeal.</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The Poppy Appeal still runs today.</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The money raised from Poppy Appeal is used to support veterans and their families.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711" y="-140032"/>
            <a:ext cx="6256219" cy="10427032"/>
          </a:xfrm>
          <a:custGeom>
            <a:avLst/>
            <a:gdLst/>
            <a:ahLst/>
            <a:cxnLst/>
            <a:rect l="l" t="t" r="r" b="b"/>
            <a:pathLst>
              <a:path w="6256219" h="10427032">
                <a:moveTo>
                  <a:pt x="0" y="0"/>
                </a:moveTo>
                <a:lnTo>
                  <a:pt x="6256219" y="0"/>
                </a:lnTo>
                <a:lnTo>
                  <a:pt x="6256219" y="10427032"/>
                </a:lnTo>
                <a:lnTo>
                  <a:pt x="0" y="10427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084508" y="0"/>
            <a:ext cx="12203492" cy="10287000"/>
          </a:xfrm>
          <a:custGeom>
            <a:avLst/>
            <a:gdLst/>
            <a:ahLst/>
            <a:cxnLst/>
            <a:rect l="l" t="t" r="r" b="b"/>
            <a:pathLst>
              <a:path w="12203492" h="10287000">
                <a:moveTo>
                  <a:pt x="0" y="0"/>
                </a:moveTo>
                <a:lnTo>
                  <a:pt x="12203492" y="0"/>
                </a:lnTo>
                <a:lnTo>
                  <a:pt x="12203492" y="10287000"/>
                </a:lnTo>
                <a:lnTo>
                  <a:pt x="0" y="10287000"/>
                </a:lnTo>
                <a:lnTo>
                  <a:pt x="0" y="0"/>
                </a:lnTo>
                <a:close/>
              </a:path>
            </a:pathLst>
          </a:custGeom>
          <a:blipFill>
            <a:blip r:embed="rId4"/>
            <a:stretch>
              <a:fillRect l="-8558" r="-8558"/>
            </a:stretch>
          </a:blipFill>
        </p:spPr>
      </p:sp>
      <p:sp>
        <p:nvSpPr>
          <p:cNvPr id="4" name="TextBox 4"/>
          <p:cNvSpPr txBox="1"/>
          <p:nvPr/>
        </p:nvSpPr>
        <p:spPr>
          <a:xfrm>
            <a:off x="370399" y="456280"/>
            <a:ext cx="5515421"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Poppies in Scotland</a:t>
            </a:r>
          </a:p>
        </p:txBody>
      </p:sp>
      <p:sp>
        <p:nvSpPr>
          <p:cNvPr id="5" name="TextBox 5"/>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6" name="TextBox 6"/>
          <p:cNvSpPr txBox="1"/>
          <p:nvPr/>
        </p:nvSpPr>
        <p:spPr>
          <a:xfrm>
            <a:off x="370399" y="1988919"/>
            <a:ext cx="5322195" cy="6482080"/>
          </a:xfrm>
          <a:prstGeom prst="rect">
            <a:avLst/>
          </a:prstGeom>
        </p:spPr>
        <p:txBody>
          <a:bodyPr lIns="0" tIns="0" rIns="0" bIns="0" rtlCol="0" anchor="t">
            <a:spAutoFit/>
          </a:bodyPr>
          <a:lstStyle/>
          <a:p>
            <a:pPr marL="604523" lvl="1" indent="-302261">
              <a:lnSpc>
                <a:spcPts val="3920"/>
              </a:lnSpc>
              <a:buFont typeface="Arial"/>
              <a:buChar char="•"/>
            </a:pPr>
            <a:r>
              <a:rPr lang="en-US" sz="2800">
                <a:solidFill>
                  <a:srgbClr val="FFFFFF"/>
                </a:solidFill>
                <a:latin typeface="Avenir LT Std 1"/>
              </a:rPr>
              <a:t>The poppies were being made in a factory in England, </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However, demand for poppies was so high that not enough of the poppies were reaching Scotland.</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In 1926 Lady Dorothy Haig set up the Lady Haig’s Poppy Factory in Edinburgh to make poppies exclusively for Scotland.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00290" y="0"/>
            <a:ext cx="7001766" cy="10287000"/>
          </a:xfrm>
          <a:custGeom>
            <a:avLst/>
            <a:gdLst/>
            <a:ahLst/>
            <a:cxnLst/>
            <a:rect l="l" t="t" r="r" b="b"/>
            <a:pathLst>
              <a:path w="7001766" h="10251652">
                <a:moveTo>
                  <a:pt x="0" y="0"/>
                </a:moveTo>
                <a:lnTo>
                  <a:pt x="7001766" y="0"/>
                </a:lnTo>
                <a:lnTo>
                  <a:pt x="7001766" y="10251652"/>
                </a:lnTo>
                <a:lnTo>
                  <a:pt x="0" y="10251652"/>
                </a:lnTo>
                <a:lnTo>
                  <a:pt x="0" y="0"/>
                </a:lnTo>
                <a:close/>
              </a:path>
            </a:pathLst>
          </a:custGeom>
          <a:blipFill>
            <a:blip r:embed="rId2"/>
            <a:stretch>
              <a:fillRect l="-13243" r="-6883"/>
            </a:stretch>
          </a:blipFill>
        </p:spPr>
      </p:sp>
      <p:sp>
        <p:nvSpPr>
          <p:cNvPr id="3" name="Freeform 3"/>
          <p:cNvSpPr/>
          <p:nvPr/>
        </p:nvSpPr>
        <p:spPr>
          <a:xfrm>
            <a:off x="-171711" y="0"/>
            <a:ext cx="6256219" cy="10287000"/>
          </a:xfrm>
          <a:custGeom>
            <a:avLst/>
            <a:gdLst/>
            <a:ahLst/>
            <a:cxnLst/>
            <a:rect l="l" t="t" r="r" b="b"/>
            <a:pathLst>
              <a:path w="6256219" h="10427032">
                <a:moveTo>
                  <a:pt x="0" y="0"/>
                </a:moveTo>
                <a:lnTo>
                  <a:pt x="6256219" y="0"/>
                </a:lnTo>
                <a:lnTo>
                  <a:pt x="6256219" y="10427032"/>
                </a:lnTo>
                <a:lnTo>
                  <a:pt x="0" y="10427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011581" y="4933452"/>
            <a:ext cx="5276419" cy="5353548"/>
          </a:xfrm>
          <a:custGeom>
            <a:avLst/>
            <a:gdLst/>
            <a:ahLst/>
            <a:cxnLst/>
            <a:rect l="l" t="t" r="r" b="b"/>
            <a:pathLst>
              <a:path w="5370163" h="5353548">
                <a:moveTo>
                  <a:pt x="0" y="0"/>
                </a:moveTo>
                <a:lnTo>
                  <a:pt x="5370163" y="0"/>
                </a:lnTo>
                <a:lnTo>
                  <a:pt x="5370163" y="5353548"/>
                </a:lnTo>
                <a:lnTo>
                  <a:pt x="0" y="5353548"/>
                </a:lnTo>
                <a:lnTo>
                  <a:pt x="0" y="0"/>
                </a:lnTo>
                <a:close/>
              </a:path>
            </a:pathLst>
          </a:custGeom>
          <a:blipFill>
            <a:blip r:embed="rId5"/>
            <a:stretch>
              <a:fillRect l="-13907" t="-8174" r="-13907"/>
            </a:stretch>
          </a:blipFill>
        </p:spPr>
      </p:sp>
      <p:sp>
        <p:nvSpPr>
          <p:cNvPr id="5" name="Freeform 5"/>
          <p:cNvSpPr/>
          <p:nvPr/>
        </p:nvSpPr>
        <p:spPr>
          <a:xfrm>
            <a:off x="13943848" y="637255"/>
            <a:ext cx="3318140" cy="3318140"/>
          </a:xfrm>
          <a:custGeom>
            <a:avLst/>
            <a:gdLst/>
            <a:ahLst/>
            <a:cxnLst/>
            <a:rect l="l" t="t" r="r" b="b"/>
            <a:pathLst>
              <a:path w="3318140" h="3318140">
                <a:moveTo>
                  <a:pt x="0" y="0"/>
                </a:moveTo>
                <a:lnTo>
                  <a:pt x="3318141" y="0"/>
                </a:lnTo>
                <a:lnTo>
                  <a:pt x="3318141" y="3318140"/>
                </a:lnTo>
                <a:lnTo>
                  <a:pt x="0" y="3318140"/>
                </a:lnTo>
                <a:lnTo>
                  <a:pt x="0" y="0"/>
                </a:lnTo>
                <a:close/>
              </a:path>
            </a:pathLst>
          </a:custGeom>
          <a:blipFill>
            <a:blip r:embed="rId6"/>
            <a:stretch>
              <a:fillRect/>
            </a:stretch>
          </a:blipFill>
        </p:spPr>
      </p:sp>
      <p:sp>
        <p:nvSpPr>
          <p:cNvPr id="6" name="TextBox 6"/>
          <p:cNvSpPr txBox="1"/>
          <p:nvPr/>
        </p:nvSpPr>
        <p:spPr>
          <a:xfrm>
            <a:off x="508586" y="456280"/>
            <a:ext cx="5239048"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A Different Design</a:t>
            </a:r>
          </a:p>
        </p:txBody>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268424" y="2489925"/>
            <a:ext cx="5319320" cy="5491480"/>
          </a:xfrm>
          <a:prstGeom prst="rect">
            <a:avLst/>
          </a:prstGeom>
        </p:spPr>
        <p:txBody>
          <a:bodyPr lIns="0" tIns="0" rIns="0" bIns="0" rtlCol="0" anchor="t">
            <a:spAutoFit/>
          </a:bodyPr>
          <a:lstStyle/>
          <a:p>
            <a:pPr marL="604523" lvl="1" indent="-302261">
              <a:lnSpc>
                <a:spcPts val="3920"/>
              </a:lnSpc>
              <a:buFont typeface="Arial"/>
              <a:buChar char="•"/>
            </a:pPr>
            <a:r>
              <a:rPr lang="en-US" sz="2800">
                <a:solidFill>
                  <a:srgbClr val="FFFFFF"/>
                </a:solidFill>
                <a:latin typeface="Avenir LT Std 1"/>
              </a:rPr>
              <a:t>Lady Haig chose a design that was botanically correct for the Scottish poppy. </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The design of the Scottish poppy was to include four petals and no leaf. </a:t>
            </a:r>
          </a:p>
          <a:p>
            <a:pPr>
              <a:lnSpc>
                <a:spcPts val="3920"/>
              </a:lnSpc>
            </a:pPr>
            <a:endParaRPr lang="en-US" sz="2800">
              <a:solidFill>
                <a:srgbClr val="FFFFFF"/>
              </a:solidFill>
              <a:latin typeface="Avenir LT Std 1"/>
            </a:endParaRPr>
          </a:p>
          <a:p>
            <a:pPr marL="604523" lvl="1" indent="-302261">
              <a:lnSpc>
                <a:spcPts val="3920"/>
              </a:lnSpc>
              <a:buFont typeface="Arial"/>
              <a:buChar char="•"/>
            </a:pPr>
            <a:r>
              <a:rPr lang="en-US" sz="2800">
                <a:solidFill>
                  <a:srgbClr val="FFFFFF"/>
                </a:solidFill>
                <a:latin typeface="Avenir LT Std 1"/>
              </a:rPr>
              <a:t>This is the design that continues to be used today for the Scottish poppy.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15535" y="0"/>
            <a:ext cx="12072465" cy="10324095"/>
          </a:xfrm>
          <a:custGeom>
            <a:avLst/>
            <a:gdLst/>
            <a:ahLst/>
            <a:cxnLst/>
            <a:rect l="l" t="t" r="r" b="b"/>
            <a:pathLst>
              <a:path w="12072465" h="10324095">
                <a:moveTo>
                  <a:pt x="0" y="0"/>
                </a:moveTo>
                <a:lnTo>
                  <a:pt x="12072465" y="0"/>
                </a:lnTo>
                <a:lnTo>
                  <a:pt x="12072465" y="10324095"/>
                </a:lnTo>
                <a:lnTo>
                  <a:pt x="0" y="10324095"/>
                </a:lnTo>
                <a:lnTo>
                  <a:pt x="0" y="0"/>
                </a:lnTo>
                <a:close/>
              </a:path>
            </a:pathLst>
          </a:custGeom>
          <a:blipFill>
            <a:blip r:embed="rId2"/>
            <a:stretch>
              <a:fillRect t="-2590" r="-920" b="-50257"/>
            </a:stretch>
          </a:blipFill>
        </p:spPr>
      </p:sp>
      <p:grpSp>
        <p:nvGrpSpPr>
          <p:cNvPr id="3" name="Group 3"/>
          <p:cNvGrpSpPr/>
          <p:nvPr/>
        </p:nvGrpSpPr>
        <p:grpSpPr>
          <a:xfrm>
            <a:off x="0" y="-37095"/>
            <a:ext cx="6215535" cy="10361190"/>
            <a:chOff x="0" y="0"/>
            <a:chExt cx="1637013" cy="2728873"/>
          </a:xfrm>
        </p:grpSpPr>
        <p:sp>
          <p:nvSpPr>
            <p:cNvPr id="4" name="Freeform 4"/>
            <p:cNvSpPr/>
            <p:nvPr/>
          </p:nvSpPr>
          <p:spPr>
            <a:xfrm>
              <a:off x="0" y="0"/>
              <a:ext cx="1637013" cy="2728873"/>
            </a:xfrm>
            <a:custGeom>
              <a:avLst/>
              <a:gdLst/>
              <a:ahLst/>
              <a:cxnLst/>
              <a:rect l="l" t="t" r="r" b="b"/>
              <a:pathLst>
                <a:path w="1637013" h="2728873">
                  <a:moveTo>
                    <a:pt x="0" y="0"/>
                  </a:moveTo>
                  <a:lnTo>
                    <a:pt x="1637013" y="0"/>
                  </a:lnTo>
                  <a:lnTo>
                    <a:pt x="1637013" y="2728873"/>
                  </a:lnTo>
                  <a:lnTo>
                    <a:pt x="0" y="2728873"/>
                  </a:lnTo>
                  <a:close/>
                </a:path>
              </a:pathLst>
            </a:custGeom>
            <a:solidFill>
              <a:srgbClr val="D52B1E"/>
            </a:solidFill>
          </p:spPr>
        </p:sp>
        <p:sp>
          <p:nvSpPr>
            <p:cNvPr id="5" name="TextBox 5"/>
            <p:cNvSpPr txBox="1"/>
            <p:nvPr/>
          </p:nvSpPr>
          <p:spPr>
            <a:xfrm>
              <a:off x="0" y="-95250"/>
              <a:ext cx="1637013" cy="2824123"/>
            </a:xfrm>
            <a:prstGeom prst="rect">
              <a:avLst/>
            </a:prstGeom>
          </p:spPr>
          <p:txBody>
            <a:bodyPr lIns="50800" tIns="50800" rIns="50800" bIns="50800" rtlCol="0" anchor="ctr"/>
            <a:lstStyle/>
            <a:p>
              <a:pPr algn="ctr">
                <a:lnSpc>
                  <a:spcPts val="3360"/>
                </a:lnSpc>
              </a:pPr>
              <a:endParaRPr/>
            </a:p>
          </p:txBody>
        </p:sp>
      </p:grpSp>
      <p:sp>
        <p:nvSpPr>
          <p:cNvPr id="6" name="TextBox 6"/>
          <p:cNvSpPr txBox="1"/>
          <p:nvPr/>
        </p:nvSpPr>
        <p:spPr>
          <a:xfrm>
            <a:off x="773708" y="847725"/>
            <a:ext cx="4598640"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In the Beginning</a:t>
            </a:r>
          </a:p>
        </p:txBody>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773708" y="3271652"/>
            <a:ext cx="4692581" cy="3647440"/>
          </a:xfrm>
          <a:prstGeom prst="rect">
            <a:avLst/>
          </a:prstGeom>
        </p:spPr>
        <p:txBody>
          <a:bodyPr lIns="0" tIns="0" rIns="0" bIns="0" rtlCol="0" anchor="t">
            <a:spAutoFit/>
          </a:bodyPr>
          <a:lstStyle/>
          <a:p>
            <a:pPr>
              <a:lnSpc>
                <a:spcPts val="4759"/>
              </a:lnSpc>
            </a:pPr>
            <a:r>
              <a:rPr lang="en-US" sz="3399">
                <a:solidFill>
                  <a:srgbClr val="FFFFFF"/>
                </a:solidFill>
                <a:latin typeface="Avenir LT Std 1"/>
              </a:rPr>
              <a:t>In the beginning, the Scottish poppies were made by just two ex-servicemen using a pair of scissors and some tissue.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2304" y="0"/>
            <a:ext cx="18495066" cy="3081819"/>
            <a:chOff x="0" y="0"/>
            <a:chExt cx="4871129" cy="811672"/>
          </a:xfrm>
        </p:grpSpPr>
        <p:sp>
          <p:nvSpPr>
            <p:cNvPr id="3" name="Freeform 3"/>
            <p:cNvSpPr/>
            <p:nvPr/>
          </p:nvSpPr>
          <p:spPr>
            <a:xfrm>
              <a:off x="0" y="0"/>
              <a:ext cx="4871129" cy="811672"/>
            </a:xfrm>
            <a:custGeom>
              <a:avLst/>
              <a:gdLst/>
              <a:ahLst/>
              <a:cxnLst/>
              <a:rect l="l" t="t" r="r" b="b"/>
              <a:pathLst>
                <a:path w="4871129" h="811672">
                  <a:moveTo>
                    <a:pt x="0" y="0"/>
                  </a:moveTo>
                  <a:lnTo>
                    <a:pt x="4871129" y="0"/>
                  </a:lnTo>
                  <a:lnTo>
                    <a:pt x="4871129" y="811672"/>
                  </a:lnTo>
                  <a:lnTo>
                    <a:pt x="0" y="811672"/>
                  </a:lnTo>
                  <a:close/>
                </a:path>
              </a:pathLst>
            </a:custGeom>
            <a:solidFill>
              <a:srgbClr val="D52B1E"/>
            </a:solidFill>
          </p:spPr>
        </p:sp>
        <p:sp>
          <p:nvSpPr>
            <p:cNvPr id="4" name="TextBox 4"/>
            <p:cNvSpPr txBox="1"/>
            <p:nvPr/>
          </p:nvSpPr>
          <p:spPr>
            <a:xfrm>
              <a:off x="0" y="-95250"/>
              <a:ext cx="4871129" cy="906922"/>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9336892" y="3081819"/>
            <a:ext cx="8951108" cy="7205181"/>
          </a:xfrm>
          <a:custGeom>
            <a:avLst/>
            <a:gdLst/>
            <a:ahLst/>
            <a:cxnLst/>
            <a:rect l="l" t="t" r="r" b="b"/>
            <a:pathLst>
              <a:path w="8951108" h="7205181">
                <a:moveTo>
                  <a:pt x="0" y="0"/>
                </a:moveTo>
                <a:lnTo>
                  <a:pt x="8951108" y="0"/>
                </a:lnTo>
                <a:lnTo>
                  <a:pt x="8951108" y="7205181"/>
                </a:lnTo>
                <a:lnTo>
                  <a:pt x="0" y="7205181"/>
                </a:lnTo>
                <a:lnTo>
                  <a:pt x="0" y="0"/>
                </a:lnTo>
                <a:close/>
              </a:path>
            </a:pathLst>
          </a:custGeom>
          <a:blipFill>
            <a:blip r:embed="rId3"/>
            <a:stretch>
              <a:fillRect l="-6219" r="-7384" b="-2268"/>
            </a:stretch>
          </a:blipFill>
        </p:spPr>
      </p:sp>
      <p:sp>
        <p:nvSpPr>
          <p:cNvPr id="6" name="TextBox 6"/>
          <p:cNvSpPr txBox="1"/>
          <p:nvPr/>
        </p:nvSpPr>
        <p:spPr>
          <a:xfrm>
            <a:off x="6420816" y="138430"/>
            <a:ext cx="5832151"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Poppy Production</a:t>
            </a:r>
          </a:p>
        </p:txBody>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2053682" y="714934"/>
            <a:ext cx="22921220" cy="2599405"/>
          </a:xfrm>
          <a:prstGeom prst="rect">
            <a:avLst/>
          </a:prstGeom>
        </p:spPr>
        <p:txBody>
          <a:bodyPr lIns="0" tIns="0" rIns="0" bIns="0" rtlCol="0" anchor="t">
            <a:spAutoFit/>
          </a:bodyPr>
          <a:lstStyle/>
          <a:p>
            <a:pPr algn="ctr">
              <a:lnSpc>
                <a:spcPts val="3919"/>
              </a:lnSpc>
            </a:pPr>
            <a:endParaRPr/>
          </a:p>
          <a:p>
            <a:pPr algn="ctr">
              <a:lnSpc>
                <a:spcPts val="3919"/>
              </a:lnSpc>
            </a:pPr>
            <a:r>
              <a:rPr lang="en-US" sz="2799">
                <a:solidFill>
                  <a:srgbClr val="FFFFFF"/>
                </a:solidFill>
                <a:latin typeface="Avenir LT Std 1"/>
              </a:rPr>
              <a:t> The factory continued to grow and by the 1930's 117 ex-servicemen worked there.</a:t>
            </a:r>
          </a:p>
          <a:p>
            <a:pPr algn="ctr">
              <a:lnSpc>
                <a:spcPts val="3919"/>
              </a:lnSpc>
            </a:pPr>
            <a:r>
              <a:rPr lang="en-US" sz="2799">
                <a:solidFill>
                  <a:srgbClr val="FFFFFF"/>
                </a:solidFill>
                <a:latin typeface="Avenir LT Std 1"/>
              </a:rPr>
              <a:t> The production of poppies continued using a variety of materials such as</a:t>
            </a:r>
          </a:p>
          <a:p>
            <a:pPr algn="ctr">
              <a:lnSpc>
                <a:spcPts val="3919"/>
              </a:lnSpc>
            </a:pPr>
            <a:r>
              <a:rPr lang="en-US" sz="2799">
                <a:solidFill>
                  <a:srgbClr val="FFFFFF"/>
                </a:solidFill>
                <a:latin typeface="Avenir LT Std 1"/>
              </a:rPr>
              <a:t>silk, cloth and paper.  </a:t>
            </a:r>
          </a:p>
          <a:p>
            <a:pPr algn="ctr">
              <a:lnSpc>
                <a:spcPts val="4581"/>
              </a:lnSpc>
            </a:pPr>
            <a:endParaRPr lang="en-US" sz="2799">
              <a:solidFill>
                <a:srgbClr val="FFFFFF"/>
              </a:solidFill>
              <a:latin typeface="Avenir LT Std 1"/>
            </a:endParaRPr>
          </a:p>
        </p:txBody>
      </p:sp>
      <p:sp>
        <p:nvSpPr>
          <p:cNvPr id="9" name="Freeform 9"/>
          <p:cNvSpPr/>
          <p:nvPr/>
        </p:nvSpPr>
        <p:spPr>
          <a:xfrm>
            <a:off x="1279932" y="3081819"/>
            <a:ext cx="8056959" cy="7205181"/>
          </a:xfrm>
          <a:custGeom>
            <a:avLst/>
            <a:gdLst/>
            <a:ahLst/>
            <a:cxnLst/>
            <a:rect l="l" t="t" r="r" b="b"/>
            <a:pathLst>
              <a:path w="8056959" h="7205181">
                <a:moveTo>
                  <a:pt x="0" y="0"/>
                </a:moveTo>
                <a:lnTo>
                  <a:pt x="8056960" y="0"/>
                </a:lnTo>
                <a:lnTo>
                  <a:pt x="8056960" y="7205181"/>
                </a:lnTo>
                <a:lnTo>
                  <a:pt x="0" y="7205181"/>
                </a:lnTo>
                <a:lnTo>
                  <a:pt x="0" y="0"/>
                </a:lnTo>
                <a:close/>
              </a:path>
            </a:pathLst>
          </a:custGeom>
          <a:blipFill>
            <a:blip r:embed="rId4"/>
            <a:stretch>
              <a:fillRect r="-35341" b="-28661"/>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23930" cy="10287000"/>
            <a:chOff x="0" y="0"/>
            <a:chExt cx="1639224" cy="2709333"/>
          </a:xfrm>
        </p:grpSpPr>
        <p:sp>
          <p:nvSpPr>
            <p:cNvPr id="3" name="Freeform 3"/>
            <p:cNvSpPr/>
            <p:nvPr/>
          </p:nvSpPr>
          <p:spPr>
            <a:xfrm>
              <a:off x="0" y="0"/>
              <a:ext cx="1639224" cy="2709333"/>
            </a:xfrm>
            <a:custGeom>
              <a:avLst/>
              <a:gdLst/>
              <a:ahLst/>
              <a:cxnLst/>
              <a:rect l="l" t="t" r="r" b="b"/>
              <a:pathLst>
                <a:path w="1639224" h="2709333">
                  <a:moveTo>
                    <a:pt x="0" y="0"/>
                  </a:moveTo>
                  <a:lnTo>
                    <a:pt x="1639224" y="0"/>
                  </a:lnTo>
                  <a:lnTo>
                    <a:pt x="1639224" y="2709333"/>
                  </a:lnTo>
                  <a:lnTo>
                    <a:pt x="0" y="2709333"/>
                  </a:lnTo>
                  <a:close/>
                </a:path>
              </a:pathLst>
            </a:custGeom>
            <a:solidFill>
              <a:srgbClr val="D52B1E"/>
            </a:solidFill>
          </p:spPr>
        </p:sp>
        <p:sp>
          <p:nvSpPr>
            <p:cNvPr id="4" name="TextBox 4"/>
            <p:cNvSpPr txBox="1"/>
            <p:nvPr/>
          </p:nvSpPr>
          <p:spPr>
            <a:xfrm>
              <a:off x="0" y="-95250"/>
              <a:ext cx="1639224" cy="2804583"/>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6223930" y="0"/>
            <a:ext cx="6793011" cy="10287000"/>
          </a:xfrm>
          <a:custGeom>
            <a:avLst/>
            <a:gdLst/>
            <a:ahLst/>
            <a:cxnLst/>
            <a:rect l="l" t="t" r="r" b="b"/>
            <a:pathLst>
              <a:path w="6793011" h="10287000">
                <a:moveTo>
                  <a:pt x="0" y="0"/>
                </a:moveTo>
                <a:lnTo>
                  <a:pt x="6793011" y="0"/>
                </a:lnTo>
                <a:lnTo>
                  <a:pt x="6793011" y="10287000"/>
                </a:lnTo>
                <a:lnTo>
                  <a:pt x="0" y="10287000"/>
                </a:lnTo>
                <a:lnTo>
                  <a:pt x="0" y="0"/>
                </a:lnTo>
                <a:close/>
              </a:path>
            </a:pathLst>
          </a:custGeom>
          <a:blipFill>
            <a:blip r:embed="rId2"/>
            <a:stretch>
              <a:fillRect t="-6228" r="-31401" b="-11294"/>
            </a:stretch>
          </a:blipFill>
        </p:spPr>
      </p:sp>
      <p:sp>
        <p:nvSpPr>
          <p:cNvPr id="6" name="Freeform 6"/>
          <p:cNvSpPr/>
          <p:nvPr/>
        </p:nvSpPr>
        <p:spPr>
          <a:xfrm>
            <a:off x="13016941" y="6173883"/>
            <a:ext cx="5271059" cy="4113117"/>
          </a:xfrm>
          <a:custGeom>
            <a:avLst/>
            <a:gdLst/>
            <a:ahLst/>
            <a:cxnLst/>
            <a:rect l="l" t="t" r="r" b="b"/>
            <a:pathLst>
              <a:path w="5271059" h="4113117">
                <a:moveTo>
                  <a:pt x="0" y="0"/>
                </a:moveTo>
                <a:lnTo>
                  <a:pt x="5271059" y="0"/>
                </a:lnTo>
                <a:lnTo>
                  <a:pt x="5271059" y="4113117"/>
                </a:lnTo>
                <a:lnTo>
                  <a:pt x="0" y="4113117"/>
                </a:lnTo>
                <a:lnTo>
                  <a:pt x="0" y="0"/>
                </a:lnTo>
                <a:close/>
              </a:path>
            </a:pathLst>
          </a:custGeom>
          <a:blipFill>
            <a:blip r:embed="rId3"/>
            <a:stretch>
              <a:fillRect l="-8625" t="-24002" r="-6864" b="-24002"/>
            </a:stretch>
          </a:blipFill>
        </p:spPr>
      </p:sp>
      <p:sp>
        <p:nvSpPr>
          <p:cNvPr id="7" name="Freeform 7"/>
          <p:cNvSpPr/>
          <p:nvPr/>
        </p:nvSpPr>
        <p:spPr>
          <a:xfrm>
            <a:off x="13016941" y="-166241"/>
            <a:ext cx="5271059" cy="6340124"/>
          </a:xfrm>
          <a:custGeom>
            <a:avLst/>
            <a:gdLst/>
            <a:ahLst/>
            <a:cxnLst/>
            <a:rect l="l" t="t" r="r" b="b"/>
            <a:pathLst>
              <a:path w="5271059" h="6340124">
                <a:moveTo>
                  <a:pt x="0" y="0"/>
                </a:moveTo>
                <a:lnTo>
                  <a:pt x="5271059" y="0"/>
                </a:lnTo>
                <a:lnTo>
                  <a:pt x="5271059" y="6340124"/>
                </a:lnTo>
                <a:lnTo>
                  <a:pt x="0" y="6340124"/>
                </a:lnTo>
                <a:lnTo>
                  <a:pt x="0" y="0"/>
                </a:lnTo>
                <a:close/>
              </a:path>
            </a:pathLst>
          </a:custGeom>
          <a:blipFill>
            <a:blip r:embed="rId4"/>
            <a:stretch>
              <a:fillRect t="-11520" b="-13186"/>
            </a:stretch>
          </a:blipFill>
        </p:spPr>
      </p:sp>
      <p:sp>
        <p:nvSpPr>
          <p:cNvPr id="8" name="TextBox 8"/>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9" name="TextBox 9"/>
          <p:cNvSpPr txBox="1"/>
          <p:nvPr/>
        </p:nvSpPr>
        <p:spPr>
          <a:xfrm>
            <a:off x="402787" y="2588260"/>
            <a:ext cx="5418355" cy="5986780"/>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FFFFFF"/>
                </a:solidFill>
                <a:latin typeface="Avenir LT Std 1"/>
              </a:rPr>
              <a:t>The 1930's also saw the introduction of car poppies. </a:t>
            </a:r>
          </a:p>
          <a:p>
            <a:pPr>
              <a:lnSpc>
                <a:spcPts val="3919"/>
              </a:lnSpc>
            </a:pPr>
            <a:endParaRPr lang="en-US" sz="2799">
              <a:solidFill>
                <a:srgbClr val="FFFFFF"/>
              </a:solidFill>
              <a:latin typeface="Avenir LT Std 1"/>
            </a:endParaRPr>
          </a:p>
          <a:p>
            <a:pPr>
              <a:lnSpc>
                <a:spcPts val="3919"/>
              </a:lnSpc>
            </a:pPr>
            <a:endParaRPr lang="en-US" sz="2799">
              <a:solidFill>
                <a:srgbClr val="FFFFFF"/>
              </a:solidFill>
              <a:latin typeface="Avenir LT Std 1"/>
            </a:endParaRPr>
          </a:p>
          <a:p>
            <a:pPr marL="604519" lvl="1" indent="-302260">
              <a:lnSpc>
                <a:spcPts val="3919"/>
              </a:lnSpc>
              <a:buFont typeface="Arial"/>
              <a:buChar char="•"/>
            </a:pPr>
            <a:r>
              <a:rPr lang="en-US" sz="2799">
                <a:solidFill>
                  <a:srgbClr val="FFFFFF"/>
                </a:solidFill>
                <a:latin typeface="Avenir LT Std 1"/>
              </a:rPr>
              <a:t>These poppies were dipped in wax.</a:t>
            </a:r>
          </a:p>
          <a:p>
            <a:pPr>
              <a:lnSpc>
                <a:spcPts val="3919"/>
              </a:lnSpc>
            </a:pPr>
            <a:endParaRPr lang="en-US" sz="2799">
              <a:solidFill>
                <a:srgbClr val="FFFFFF"/>
              </a:solidFill>
              <a:latin typeface="Avenir LT Std 1"/>
            </a:endParaRPr>
          </a:p>
          <a:p>
            <a:pPr>
              <a:lnSpc>
                <a:spcPts val="3919"/>
              </a:lnSpc>
            </a:pPr>
            <a:endParaRPr lang="en-US" sz="2799">
              <a:solidFill>
                <a:srgbClr val="FFFFFF"/>
              </a:solidFill>
              <a:latin typeface="Avenir LT Std 1"/>
            </a:endParaRPr>
          </a:p>
          <a:p>
            <a:pPr marL="604519" lvl="1" indent="-302260">
              <a:lnSpc>
                <a:spcPts val="3919"/>
              </a:lnSpc>
              <a:buFont typeface="Arial"/>
              <a:buChar char="•"/>
            </a:pPr>
            <a:r>
              <a:rPr lang="en-US" sz="2799">
                <a:solidFill>
                  <a:srgbClr val="FFFFFF"/>
                </a:solidFill>
                <a:latin typeface="Avenir LT Std 1"/>
              </a:rPr>
              <a:t>Whilst no longer made in Lady Haig’s Poppy Factory, Poppyscotland still sell car poppies to this day. </a:t>
            </a:r>
          </a:p>
        </p:txBody>
      </p:sp>
      <p:sp>
        <p:nvSpPr>
          <p:cNvPr id="10" name="TextBox 10"/>
          <p:cNvSpPr txBox="1"/>
          <p:nvPr/>
        </p:nvSpPr>
        <p:spPr>
          <a:xfrm>
            <a:off x="179798" y="493078"/>
            <a:ext cx="5832151"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Car Poppies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095"/>
            <a:ext cx="6661588" cy="10361190"/>
            <a:chOff x="0" y="0"/>
            <a:chExt cx="1754492" cy="2728873"/>
          </a:xfrm>
        </p:grpSpPr>
        <p:sp>
          <p:nvSpPr>
            <p:cNvPr id="3" name="Freeform 3"/>
            <p:cNvSpPr/>
            <p:nvPr/>
          </p:nvSpPr>
          <p:spPr>
            <a:xfrm>
              <a:off x="0" y="0"/>
              <a:ext cx="1754492" cy="2728873"/>
            </a:xfrm>
            <a:custGeom>
              <a:avLst/>
              <a:gdLst/>
              <a:ahLst/>
              <a:cxnLst/>
              <a:rect l="l" t="t" r="r" b="b"/>
              <a:pathLst>
                <a:path w="1754492" h="2728873">
                  <a:moveTo>
                    <a:pt x="0" y="0"/>
                  </a:moveTo>
                  <a:lnTo>
                    <a:pt x="1754492" y="0"/>
                  </a:lnTo>
                  <a:lnTo>
                    <a:pt x="1754492" y="2728873"/>
                  </a:lnTo>
                  <a:lnTo>
                    <a:pt x="0" y="2728873"/>
                  </a:lnTo>
                  <a:close/>
                </a:path>
              </a:pathLst>
            </a:custGeom>
            <a:solidFill>
              <a:srgbClr val="D52B1E"/>
            </a:solidFill>
          </p:spPr>
        </p:sp>
        <p:sp>
          <p:nvSpPr>
            <p:cNvPr id="4" name="TextBox 4"/>
            <p:cNvSpPr txBox="1"/>
            <p:nvPr/>
          </p:nvSpPr>
          <p:spPr>
            <a:xfrm>
              <a:off x="0" y="-95250"/>
              <a:ext cx="1754492" cy="2824123"/>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6661588" y="0"/>
            <a:ext cx="11720501" cy="10287000"/>
          </a:xfrm>
          <a:custGeom>
            <a:avLst/>
            <a:gdLst/>
            <a:ahLst/>
            <a:cxnLst/>
            <a:rect l="l" t="t" r="r" b="b"/>
            <a:pathLst>
              <a:path w="11720501" h="10287000">
                <a:moveTo>
                  <a:pt x="0" y="0"/>
                </a:moveTo>
                <a:lnTo>
                  <a:pt x="11720501" y="0"/>
                </a:lnTo>
                <a:lnTo>
                  <a:pt x="11720501" y="10287000"/>
                </a:lnTo>
                <a:lnTo>
                  <a:pt x="0" y="10287000"/>
                </a:lnTo>
                <a:lnTo>
                  <a:pt x="0" y="0"/>
                </a:lnTo>
                <a:close/>
              </a:path>
            </a:pathLst>
          </a:custGeom>
          <a:blipFill>
            <a:blip r:embed="rId2"/>
            <a:stretch>
              <a:fillRect l="-15091" r="-15091"/>
            </a:stretch>
          </a:blipFill>
        </p:spPr>
      </p:sp>
      <p:sp>
        <p:nvSpPr>
          <p:cNvPr id="6" name="TextBox 6"/>
          <p:cNvSpPr txBox="1"/>
          <p:nvPr/>
        </p:nvSpPr>
        <p:spPr>
          <a:xfrm>
            <a:off x="1177450" y="470589"/>
            <a:ext cx="4675733"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The Lapel Poppy</a:t>
            </a:r>
          </a:p>
        </p:txBody>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281168" y="2854358"/>
            <a:ext cx="6099251" cy="2583203"/>
          </a:xfrm>
          <a:prstGeom prst="rect">
            <a:avLst/>
          </a:prstGeom>
        </p:spPr>
        <p:txBody>
          <a:bodyPr lIns="0" tIns="0" rIns="0" bIns="0" rtlCol="0" anchor="t">
            <a:spAutoFit/>
          </a:bodyPr>
          <a:lstStyle/>
          <a:p>
            <a:pPr algn="ctr">
              <a:lnSpc>
                <a:spcPts val="4807"/>
              </a:lnSpc>
            </a:pPr>
            <a:r>
              <a:rPr lang="en-US" sz="3433">
                <a:solidFill>
                  <a:srgbClr val="FFFFFF"/>
                </a:solidFill>
                <a:latin typeface="Avenir LT Std 1"/>
              </a:rPr>
              <a:t>In 1955 the standard lapel poppy was introduced.</a:t>
            </a:r>
          </a:p>
          <a:p>
            <a:pPr algn="ctr">
              <a:lnSpc>
                <a:spcPts val="4807"/>
              </a:lnSpc>
            </a:pPr>
            <a:r>
              <a:rPr lang="en-US" sz="3433">
                <a:solidFill>
                  <a:srgbClr val="FFFFFF"/>
                </a:solidFill>
                <a:latin typeface="Avenir LT Std 1"/>
              </a:rPr>
              <a:t>  </a:t>
            </a:r>
          </a:p>
          <a:p>
            <a:pPr algn="ctr">
              <a:lnSpc>
                <a:spcPts val="5618"/>
              </a:lnSpc>
            </a:pPr>
            <a:endParaRPr lang="en-US" sz="3433">
              <a:solidFill>
                <a:srgbClr val="FFFFFF"/>
              </a:solidFill>
              <a:latin typeface="Avenir LT Std 1"/>
            </a:endParaRPr>
          </a:p>
        </p:txBody>
      </p:sp>
      <p:sp>
        <p:nvSpPr>
          <p:cNvPr id="9" name="TextBox 9"/>
          <p:cNvSpPr txBox="1"/>
          <p:nvPr/>
        </p:nvSpPr>
        <p:spPr>
          <a:xfrm>
            <a:off x="155717" y="5294686"/>
            <a:ext cx="6099251" cy="4405534"/>
          </a:xfrm>
          <a:prstGeom prst="rect">
            <a:avLst/>
          </a:prstGeom>
        </p:spPr>
        <p:txBody>
          <a:bodyPr lIns="0" tIns="0" rIns="0" bIns="0" rtlCol="0" anchor="t">
            <a:spAutoFit/>
          </a:bodyPr>
          <a:lstStyle/>
          <a:p>
            <a:pPr algn="ctr">
              <a:lnSpc>
                <a:spcPts val="4807"/>
              </a:lnSpc>
            </a:pPr>
            <a:r>
              <a:rPr lang="en-US" sz="3433">
                <a:solidFill>
                  <a:srgbClr val="FFFFFF"/>
                </a:solidFill>
                <a:latin typeface="Avenir LT Std 1"/>
              </a:rPr>
              <a:t>This design is very similar to the design we know and recognise today.</a:t>
            </a:r>
          </a:p>
          <a:p>
            <a:pPr algn="ctr">
              <a:lnSpc>
                <a:spcPts val="4807"/>
              </a:lnSpc>
            </a:pPr>
            <a:endParaRPr lang="en-US" sz="3433">
              <a:solidFill>
                <a:srgbClr val="FFFFFF"/>
              </a:solidFill>
              <a:latin typeface="Avenir LT Std 1"/>
            </a:endParaRPr>
          </a:p>
          <a:p>
            <a:pPr algn="ctr">
              <a:lnSpc>
                <a:spcPts val="4807"/>
              </a:lnSpc>
            </a:pPr>
            <a:endParaRPr lang="en-US" sz="3433">
              <a:solidFill>
                <a:srgbClr val="FFFFFF"/>
              </a:solidFill>
              <a:latin typeface="Avenir LT Std 1"/>
            </a:endParaRPr>
          </a:p>
          <a:p>
            <a:pPr algn="ctr">
              <a:lnSpc>
                <a:spcPts val="4807"/>
              </a:lnSpc>
            </a:pPr>
            <a:r>
              <a:rPr lang="en-US" sz="3433">
                <a:solidFill>
                  <a:srgbClr val="FFFFFF"/>
                </a:solidFill>
                <a:latin typeface="Avenir LT Std 1"/>
              </a:rPr>
              <a:t>  </a:t>
            </a:r>
          </a:p>
          <a:p>
            <a:pPr algn="ctr">
              <a:lnSpc>
                <a:spcPts val="5618"/>
              </a:lnSpc>
            </a:pPr>
            <a:endParaRPr lang="en-US" sz="3433">
              <a:solidFill>
                <a:srgbClr val="FFFFFF"/>
              </a:solidFill>
              <a:latin typeface="Avenir LT Std 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0"/>
            <a:ext cx="18288000" cy="2391521"/>
            <a:chOff x="0" y="0"/>
            <a:chExt cx="4816593" cy="629866"/>
          </a:xfrm>
        </p:grpSpPr>
        <p:sp>
          <p:nvSpPr>
            <p:cNvPr id="3" name="Freeform 3"/>
            <p:cNvSpPr/>
            <p:nvPr/>
          </p:nvSpPr>
          <p:spPr>
            <a:xfrm>
              <a:off x="0" y="0"/>
              <a:ext cx="4816592" cy="629866"/>
            </a:xfrm>
            <a:custGeom>
              <a:avLst/>
              <a:gdLst/>
              <a:ahLst/>
              <a:cxnLst/>
              <a:rect l="l" t="t" r="r" b="b"/>
              <a:pathLst>
                <a:path w="4816592" h="629866">
                  <a:moveTo>
                    <a:pt x="0" y="0"/>
                  </a:moveTo>
                  <a:lnTo>
                    <a:pt x="4816592" y="0"/>
                  </a:lnTo>
                  <a:lnTo>
                    <a:pt x="4816592" y="629866"/>
                  </a:lnTo>
                  <a:lnTo>
                    <a:pt x="0" y="629866"/>
                  </a:lnTo>
                  <a:close/>
                </a:path>
              </a:pathLst>
            </a:custGeom>
            <a:solidFill>
              <a:srgbClr val="D52B1E"/>
            </a:solidFill>
          </p:spPr>
        </p:sp>
        <p:sp>
          <p:nvSpPr>
            <p:cNvPr id="4" name="TextBox 4"/>
            <p:cNvSpPr txBox="1"/>
            <p:nvPr/>
          </p:nvSpPr>
          <p:spPr>
            <a:xfrm>
              <a:off x="0" y="-95250"/>
              <a:ext cx="4816593" cy="725116"/>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53115" y="2354426"/>
            <a:ext cx="8856814" cy="7932574"/>
          </a:xfrm>
          <a:custGeom>
            <a:avLst/>
            <a:gdLst/>
            <a:ahLst/>
            <a:cxnLst/>
            <a:rect l="l" t="t" r="r" b="b"/>
            <a:pathLst>
              <a:path w="10576765" h="7932574">
                <a:moveTo>
                  <a:pt x="0" y="0"/>
                </a:moveTo>
                <a:lnTo>
                  <a:pt x="10576765" y="0"/>
                </a:lnTo>
                <a:lnTo>
                  <a:pt x="10576765" y="7932574"/>
                </a:lnTo>
                <a:lnTo>
                  <a:pt x="0" y="7932574"/>
                </a:lnTo>
                <a:lnTo>
                  <a:pt x="0" y="0"/>
                </a:lnTo>
                <a:close/>
              </a:path>
            </a:pathLst>
          </a:custGeom>
          <a:blipFill>
            <a:blip r:embed="rId2"/>
            <a:stretch>
              <a:fillRect/>
            </a:stretch>
          </a:blipFill>
        </p:spPr>
      </p:sp>
      <p:sp>
        <p:nvSpPr>
          <p:cNvPr id="6" name="Freeform 6"/>
          <p:cNvSpPr/>
          <p:nvPr/>
        </p:nvSpPr>
        <p:spPr>
          <a:xfrm>
            <a:off x="8803699" y="2350645"/>
            <a:ext cx="9537417" cy="8033946"/>
          </a:xfrm>
          <a:custGeom>
            <a:avLst/>
            <a:gdLst/>
            <a:ahLst/>
            <a:cxnLst/>
            <a:rect l="l" t="t" r="r" b="b"/>
            <a:pathLst>
              <a:path w="9537417" h="8033946">
                <a:moveTo>
                  <a:pt x="0" y="0"/>
                </a:moveTo>
                <a:lnTo>
                  <a:pt x="9537417" y="0"/>
                </a:lnTo>
                <a:lnTo>
                  <a:pt x="9537417" y="8033946"/>
                </a:lnTo>
                <a:lnTo>
                  <a:pt x="0" y="8033946"/>
                </a:lnTo>
                <a:lnTo>
                  <a:pt x="0" y="0"/>
                </a:lnTo>
                <a:close/>
              </a:path>
            </a:pathLst>
          </a:custGeom>
          <a:blipFill>
            <a:blip r:embed="rId3"/>
            <a:stretch>
              <a:fillRect l="-24291" r="-24291"/>
            </a:stretch>
          </a:blipFill>
        </p:spPr>
      </p:sp>
      <p:sp>
        <p:nvSpPr>
          <p:cNvPr id="7" name="TextBox 7"/>
          <p:cNvSpPr txBox="1"/>
          <p:nvPr/>
        </p:nvSpPr>
        <p:spPr>
          <a:xfrm>
            <a:off x="6490444" y="138430"/>
            <a:ext cx="5316637" cy="890270"/>
          </a:xfrm>
          <a:prstGeom prst="rect">
            <a:avLst/>
          </a:prstGeom>
        </p:spPr>
        <p:txBody>
          <a:bodyPr lIns="0" tIns="0" rIns="0" bIns="0" rtlCol="0" anchor="t">
            <a:spAutoFit/>
          </a:bodyPr>
          <a:lstStyle/>
          <a:p>
            <a:pPr algn="ctr">
              <a:lnSpc>
                <a:spcPts val="6580"/>
              </a:lnSpc>
            </a:pPr>
            <a:r>
              <a:rPr lang="en-US" sz="4700">
                <a:solidFill>
                  <a:srgbClr val="000000"/>
                </a:solidFill>
                <a:latin typeface="Avenir LT Std 2"/>
              </a:rPr>
              <a:t>A Poppy with a Pin</a:t>
            </a:r>
          </a:p>
        </p:txBody>
      </p:sp>
      <p:sp>
        <p:nvSpPr>
          <p:cNvPr id="8" name="TextBox 8"/>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9" name="TextBox 9"/>
          <p:cNvSpPr txBox="1"/>
          <p:nvPr/>
        </p:nvSpPr>
        <p:spPr>
          <a:xfrm>
            <a:off x="519113" y="984856"/>
            <a:ext cx="17259300" cy="1270540"/>
          </a:xfrm>
          <a:prstGeom prst="rect">
            <a:avLst/>
          </a:prstGeom>
        </p:spPr>
        <p:txBody>
          <a:bodyPr lIns="0" tIns="0" rIns="0" bIns="0" rtlCol="0" anchor="t">
            <a:spAutoFit/>
          </a:bodyPr>
          <a:lstStyle/>
          <a:p>
            <a:pPr algn="ctr">
              <a:lnSpc>
                <a:spcPts val="4807"/>
              </a:lnSpc>
            </a:pPr>
            <a:r>
              <a:rPr lang="en-US" sz="3433">
                <a:solidFill>
                  <a:srgbClr val="FFFFFF"/>
                </a:solidFill>
                <a:latin typeface="Avenir LT Std 1"/>
              </a:rPr>
              <a:t>Production of the Scottish pin poppy was discontinued in 2007. This poppy had a pin and the words Haig Fund on the button.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BED502E01F88488E0D16D5B5A204B3" ma:contentTypeVersion="17" ma:contentTypeDescription="Create a new document." ma:contentTypeScope="" ma:versionID="497b4cc3441b9d865882b1781fe36960">
  <xsd:schema xmlns:xsd="http://www.w3.org/2001/XMLSchema" xmlns:xs="http://www.w3.org/2001/XMLSchema" xmlns:p="http://schemas.microsoft.com/office/2006/metadata/properties" xmlns:ns2="68750f03-abc7-4cff-839a-a6599d6fa2c5" xmlns:ns3="c6d403c4-0cbd-478c-92eb-9456f0a36cc9" targetNamespace="http://schemas.microsoft.com/office/2006/metadata/properties" ma:root="true" ma:fieldsID="44acac6e8f793dbf91436be7e9620333" ns2:_="" ns3:_="">
    <xsd:import namespace="68750f03-abc7-4cff-839a-a6599d6fa2c5"/>
    <xsd:import namespace="c6d403c4-0cbd-478c-92eb-9456f0a36c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750f03-abc7-4cff-839a-a6599d6f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8458d9-2b08-4572-b98f-3c035c1d4d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d403c4-0cbd-478c-92eb-9456f0a36c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bce5ea-a02c-4ad3-929a-37432680a89e}" ma:internalName="TaxCatchAll" ma:showField="CatchAllData" ma:web="c6d403c4-0cbd-478c-92eb-9456f0a36c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750f03-abc7-4cff-839a-a6599d6fa2c5">
      <Terms xmlns="http://schemas.microsoft.com/office/infopath/2007/PartnerControls"/>
    </lcf76f155ced4ddcb4097134ff3c332f>
    <TaxCatchAll xmlns="c6d403c4-0cbd-478c-92eb-9456f0a36cc9" xsi:nil="true"/>
  </documentManagement>
</p:properties>
</file>

<file path=customXml/itemProps1.xml><?xml version="1.0" encoding="utf-8"?>
<ds:datastoreItem xmlns:ds="http://schemas.openxmlformats.org/officeDocument/2006/customXml" ds:itemID="{F9FFB282-D8AE-4183-9A20-80D5F2CE2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750f03-abc7-4cff-839a-a6599d6fa2c5"/>
    <ds:schemaRef ds:uri="c6d403c4-0cbd-478c-92eb-9456f0a36c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AE52E4-9B9D-4FC5-84F0-BFBCA1EA47B3}">
  <ds:schemaRefs>
    <ds:schemaRef ds:uri="http://schemas.microsoft.com/sharepoint/v3/contenttype/forms"/>
  </ds:schemaRefs>
</ds:datastoreItem>
</file>

<file path=customXml/itemProps3.xml><?xml version="1.0" encoding="utf-8"?>
<ds:datastoreItem xmlns:ds="http://schemas.openxmlformats.org/officeDocument/2006/customXml" ds:itemID="{2894B526-1DF8-464A-BFC2-4E6DBF7B422A}">
  <ds:schemaRefs>
    <ds:schemaRef ds:uri="http://purl.org/dc/terms/"/>
    <ds:schemaRef ds:uri="http://purl.org/dc/elements/1.1/"/>
    <ds:schemaRef ds:uri="http://purl.org/dc/dcmitype/"/>
    <ds:schemaRef ds:uri="c6d403c4-0cbd-478c-92eb-9456f0a36cc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8750f03-abc7-4cff-839a-a6599d6fa2c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626</Words>
  <Application>Microsoft Office PowerPoint</Application>
  <PresentationFormat>Custom</PresentationFormat>
  <Paragraphs>74</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Avenir LT Std 2</vt:lpstr>
      <vt:lpstr>Arial</vt:lpstr>
      <vt:lpstr>Avenir LT Std 1</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heading</dc:title>
  <cp:lastModifiedBy>Maddy Weir</cp:lastModifiedBy>
  <cp:revision>2</cp:revision>
  <dcterms:created xsi:type="dcterms:W3CDTF">2006-08-16T00:00:00Z</dcterms:created>
  <dcterms:modified xsi:type="dcterms:W3CDTF">2023-11-08T16:46:11Z</dcterms:modified>
  <dc:identifier>DAFq8yOcBHk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0x010100B9BED502E01F88488E0D16D5B5A204B3</vt:lpwstr>
  </property>
  <property fmtid="{D5CDD505-2E9C-101B-9397-08002B2CF9AE}" pid="3" name="MediaServiceImageTags">
    <vt:lpwstr/>
  </property>
</Properties>
</file>